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6"/>
  </p:notesMasterIdLst>
  <p:sldIdLst>
    <p:sldId id="256" r:id="rId2"/>
    <p:sldId id="259" r:id="rId3"/>
    <p:sldId id="267" r:id="rId4"/>
    <p:sldId id="262" r:id="rId5"/>
    <p:sldId id="347" r:id="rId6"/>
    <p:sldId id="348" r:id="rId7"/>
    <p:sldId id="278" r:id="rId8"/>
    <p:sldId id="280" r:id="rId9"/>
    <p:sldId id="350" r:id="rId10"/>
    <p:sldId id="351" r:id="rId11"/>
    <p:sldId id="316" r:id="rId12"/>
    <p:sldId id="317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21" r:id="rId23"/>
    <p:sldId id="362" r:id="rId24"/>
    <p:sldId id="361" r:id="rId25"/>
  </p:sldIdLst>
  <p:sldSz cx="9144000" cy="5143500" type="screen16x9"/>
  <p:notesSz cx="6858000" cy="9144000"/>
  <p:embeddedFontLst>
    <p:embeddedFont>
      <p:font typeface="Merriweather Light" panose="00000400000000000000" pitchFamily="2" charset="0"/>
      <p:regular r:id="rId27"/>
      <p:bold r:id="rId28"/>
      <p:italic r:id="rId29"/>
      <p:boldItalic r:id="rId30"/>
    </p:embeddedFont>
    <p:embeddedFont>
      <p:font typeface="Montserrat" pitchFamily="2" charset="0"/>
      <p:regular r:id="rId31"/>
      <p:bold r:id="rId32"/>
      <p:italic r:id="rId33"/>
      <p:boldItalic r:id="rId34"/>
    </p:embeddedFont>
    <p:embeddedFont>
      <p:font typeface="Vidaloka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A47F95-E19E-405D-97A5-2C34C1602A16}">
  <a:tblStyle styleId="{24A47F95-E19E-405D-97A5-2C34C1602A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6671ABED-6AA2-4024-FD05-AD8939A57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c7554a049_0_418:notes">
            <a:extLst>
              <a:ext uri="{FF2B5EF4-FFF2-40B4-BE49-F238E27FC236}">
                <a16:creationId xmlns:a16="http://schemas.microsoft.com/office/drawing/2014/main" id="{B85E270C-B33D-DD9E-00D5-69CD1F1566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cc7554a049_0_418:notes">
            <a:extLst>
              <a:ext uri="{FF2B5EF4-FFF2-40B4-BE49-F238E27FC236}">
                <a16:creationId xmlns:a16="http://schemas.microsoft.com/office/drawing/2014/main" id="{C3D6C89E-9829-56F4-35B8-593F2A850B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748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cc7554a049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cc7554a049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A78876C6-E73D-A88D-4995-0D468043C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>
            <a:extLst>
              <a:ext uri="{FF2B5EF4-FFF2-40B4-BE49-F238E27FC236}">
                <a16:creationId xmlns:a16="http://schemas.microsoft.com/office/drawing/2014/main" id="{A405DEC6-B103-52D5-EB85-428364CB96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>
            <a:extLst>
              <a:ext uri="{FF2B5EF4-FFF2-40B4-BE49-F238E27FC236}">
                <a16:creationId xmlns:a16="http://schemas.microsoft.com/office/drawing/2014/main" id="{249678DC-E661-7BAF-5A57-4E83DF9F3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57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0C2A2380-CA83-B490-C1E6-65912F169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>
            <a:extLst>
              <a:ext uri="{FF2B5EF4-FFF2-40B4-BE49-F238E27FC236}">
                <a16:creationId xmlns:a16="http://schemas.microsoft.com/office/drawing/2014/main" id="{220EB695-4F11-1E49-5823-FFE77DE5BC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>
            <a:extLst>
              <a:ext uri="{FF2B5EF4-FFF2-40B4-BE49-F238E27FC236}">
                <a16:creationId xmlns:a16="http://schemas.microsoft.com/office/drawing/2014/main" id="{51E10308-0388-F0AF-AE33-A7DE845203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30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8318025A-4684-9678-5755-E5FDBAE9B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>
            <a:extLst>
              <a:ext uri="{FF2B5EF4-FFF2-40B4-BE49-F238E27FC236}">
                <a16:creationId xmlns:a16="http://schemas.microsoft.com/office/drawing/2014/main" id="{8D84B73F-CDD7-DAF1-42BB-789C6D657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>
            <a:extLst>
              <a:ext uri="{FF2B5EF4-FFF2-40B4-BE49-F238E27FC236}">
                <a16:creationId xmlns:a16="http://schemas.microsoft.com/office/drawing/2014/main" id="{E5A25FE0-70BB-24F5-95E0-C27A89D033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85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567EA97C-7950-26BF-1852-4D893CFA5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>
            <a:extLst>
              <a:ext uri="{FF2B5EF4-FFF2-40B4-BE49-F238E27FC236}">
                <a16:creationId xmlns:a16="http://schemas.microsoft.com/office/drawing/2014/main" id="{B8D0A217-7C4A-4CFE-CEB8-3ED1FA9A6A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>
            <a:extLst>
              <a:ext uri="{FF2B5EF4-FFF2-40B4-BE49-F238E27FC236}">
                <a16:creationId xmlns:a16="http://schemas.microsoft.com/office/drawing/2014/main" id="{F03D57A0-D043-17A3-E11F-50A800CB2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771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0AA443C2-5D95-5708-132E-65971FF63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>
            <a:extLst>
              <a:ext uri="{FF2B5EF4-FFF2-40B4-BE49-F238E27FC236}">
                <a16:creationId xmlns:a16="http://schemas.microsoft.com/office/drawing/2014/main" id="{70EF76AA-78FB-1C8F-8663-1C0E6207E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>
            <a:extLst>
              <a:ext uri="{FF2B5EF4-FFF2-40B4-BE49-F238E27FC236}">
                <a16:creationId xmlns:a16="http://schemas.microsoft.com/office/drawing/2014/main" id="{7928222B-BDAD-A9A2-AD9A-25D5D8ACEA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24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0D9CA60B-AA92-1B5F-7F61-BA43AEB1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>
            <a:extLst>
              <a:ext uri="{FF2B5EF4-FFF2-40B4-BE49-F238E27FC236}">
                <a16:creationId xmlns:a16="http://schemas.microsoft.com/office/drawing/2014/main" id="{AC90ACB6-87C8-CB88-F9F4-5C38515591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>
            <a:extLst>
              <a:ext uri="{FF2B5EF4-FFF2-40B4-BE49-F238E27FC236}">
                <a16:creationId xmlns:a16="http://schemas.microsoft.com/office/drawing/2014/main" id="{AAEAEC83-712C-86B3-A121-D71B934D89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026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87A12B30-422E-3148-5518-09921FE4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>
            <a:extLst>
              <a:ext uri="{FF2B5EF4-FFF2-40B4-BE49-F238E27FC236}">
                <a16:creationId xmlns:a16="http://schemas.microsoft.com/office/drawing/2014/main" id="{C6FBC351-E5BE-1A37-0B66-0D8E3F7AB5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>
            <a:extLst>
              <a:ext uri="{FF2B5EF4-FFF2-40B4-BE49-F238E27FC236}">
                <a16:creationId xmlns:a16="http://schemas.microsoft.com/office/drawing/2014/main" id="{EAD09182-DDA2-4236-2DDC-27E47CDBDE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19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5aad17dc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5aad17dc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76BE40A0-F74B-6736-39D6-BF2F82F23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>
            <a:extLst>
              <a:ext uri="{FF2B5EF4-FFF2-40B4-BE49-F238E27FC236}">
                <a16:creationId xmlns:a16="http://schemas.microsoft.com/office/drawing/2014/main" id="{6DC0FD09-33D4-D3E4-B495-F74F816CA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>
            <a:extLst>
              <a:ext uri="{FF2B5EF4-FFF2-40B4-BE49-F238E27FC236}">
                <a16:creationId xmlns:a16="http://schemas.microsoft.com/office/drawing/2014/main" id="{25708B44-DA22-7B50-42A1-DFC0EF3070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958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>
          <a:extLst>
            <a:ext uri="{FF2B5EF4-FFF2-40B4-BE49-F238E27FC236}">
              <a16:creationId xmlns:a16="http://schemas.microsoft.com/office/drawing/2014/main" id="{67D0B679-9E5C-5291-450F-3C75CE48C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83f33e91c_1_121:notes">
            <a:extLst>
              <a:ext uri="{FF2B5EF4-FFF2-40B4-BE49-F238E27FC236}">
                <a16:creationId xmlns:a16="http://schemas.microsoft.com/office/drawing/2014/main" id="{807D9BE0-6CCA-15E9-48F8-B6C3101A91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83f33e91c_1_121:notes">
            <a:extLst>
              <a:ext uri="{FF2B5EF4-FFF2-40B4-BE49-F238E27FC236}">
                <a16:creationId xmlns:a16="http://schemas.microsoft.com/office/drawing/2014/main" id="{1B63D0B3-8DAF-0DEF-4A00-3C97BF6B8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062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083f33e91c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083f33e91c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>
          <a:extLst>
            <a:ext uri="{FF2B5EF4-FFF2-40B4-BE49-F238E27FC236}">
              <a16:creationId xmlns:a16="http://schemas.microsoft.com/office/drawing/2014/main" id="{25564A9A-EFC6-50E0-D66D-F49F52C8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1083f33e91c_2_3:notes">
            <a:extLst>
              <a:ext uri="{FF2B5EF4-FFF2-40B4-BE49-F238E27FC236}">
                <a16:creationId xmlns:a16="http://schemas.microsoft.com/office/drawing/2014/main" id="{A5FC2B9A-088B-6466-9C26-99C5D224A5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1083f33e91c_2_3:notes">
            <a:extLst>
              <a:ext uri="{FF2B5EF4-FFF2-40B4-BE49-F238E27FC236}">
                <a16:creationId xmlns:a16="http://schemas.microsoft.com/office/drawing/2014/main" id="{00CC985C-CB28-F78E-2370-5BF425644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09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>
          <a:extLst>
            <a:ext uri="{FF2B5EF4-FFF2-40B4-BE49-F238E27FC236}">
              <a16:creationId xmlns:a16="http://schemas.microsoft.com/office/drawing/2014/main" id="{5E2A9B84-46A5-2F66-498C-19753579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>
            <a:extLst>
              <a:ext uri="{FF2B5EF4-FFF2-40B4-BE49-F238E27FC236}">
                <a16:creationId xmlns:a16="http://schemas.microsoft.com/office/drawing/2014/main" id="{09EEC459-8745-315C-3595-FF8A7F8D2B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>
            <a:extLst>
              <a:ext uri="{FF2B5EF4-FFF2-40B4-BE49-F238E27FC236}">
                <a16:creationId xmlns:a16="http://schemas.microsoft.com/office/drawing/2014/main" id="{106B8DCC-328A-E53D-D40D-DE01B2EE2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742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B1CA6CF0-92C1-D124-F1AA-2436A0A70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>
            <a:extLst>
              <a:ext uri="{FF2B5EF4-FFF2-40B4-BE49-F238E27FC236}">
                <a16:creationId xmlns:a16="http://schemas.microsoft.com/office/drawing/2014/main" id="{50309A8E-DAE9-3E37-4315-DA081B60A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>
            <a:extLst>
              <a:ext uri="{FF2B5EF4-FFF2-40B4-BE49-F238E27FC236}">
                <a16:creationId xmlns:a16="http://schemas.microsoft.com/office/drawing/2014/main" id="{90FF6301-07EA-4942-49DD-3B73A73210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64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>
          <a:extLst>
            <a:ext uri="{FF2B5EF4-FFF2-40B4-BE49-F238E27FC236}">
              <a16:creationId xmlns:a16="http://schemas.microsoft.com/office/drawing/2014/main" id="{EF0EB1F4-7306-9FB7-B900-4FE3D26BA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cd8a80d6bc_0_0:notes">
            <a:extLst>
              <a:ext uri="{FF2B5EF4-FFF2-40B4-BE49-F238E27FC236}">
                <a16:creationId xmlns:a16="http://schemas.microsoft.com/office/drawing/2014/main" id="{B4BEE0ED-4334-87DB-F1D0-80EC93C82C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cd8a80d6bc_0_0:notes">
            <a:extLst>
              <a:ext uri="{FF2B5EF4-FFF2-40B4-BE49-F238E27FC236}">
                <a16:creationId xmlns:a16="http://schemas.microsoft.com/office/drawing/2014/main" id="{785D4BEF-2790-FA04-9F24-5895E5AAA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807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cc7554a049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cc7554a049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>
          <a:extLst>
            <a:ext uri="{FF2B5EF4-FFF2-40B4-BE49-F238E27FC236}">
              <a16:creationId xmlns:a16="http://schemas.microsoft.com/office/drawing/2014/main" id="{76F31E8E-1858-F8A5-50A9-1C7A84135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cc7554a049_0_418:notes">
            <a:extLst>
              <a:ext uri="{FF2B5EF4-FFF2-40B4-BE49-F238E27FC236}">
                <a16:creationId xmlns:a16="http://schemas.microsoft.com/office/drawing/2014/main" id="{A30CFE95-60B7-C5FE-E3BA-2D8B8F177D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cc7554a049_0_418:notes">
            <a:extLst>
              <a:ext uri="{FF2B5EF4-FFF2-40B4-BE49-F238E27FC236}">
                <a16:creationId xmlns:a16="http://schemas.microsoft.com/office/drawing/2014/main" id="{A9A616E7-F747-09EB-96D7-4F81E795A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680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8" name="Google Shape;418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5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4" name="Google Shape;46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5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SECTION_TITLE_AND_DESCRIPTION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8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427325" y="2511800"/>
            <a:ext cx="4965600" cy="111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831625" y="3625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4346500" y="2467375"/>
            <a:ext cx="4083600" cy="120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021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1"/>
          </p:nvPr>
        </p:nvSpPr>
        <p:spPr>
          <a:xfrm>
            <a:off x="4346500" y="3649675"/>
            <a:ext cx="40836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2" name="Google Shape;202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subTitle" idx="1"/>
          </p:nvPr>
        </p:nvSpPr>
        <p:spPr>
          <a:xfrm>
            <a:off x="713225" y="1453525"/>
            <a:ext cx="74112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14" name="Google Shape;414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60" r:id="rId5"/>
    <p:sldLayoutId id="2147483664" r:id="rId6"/>
    <p:sldLayoutId id="2147483667" r:id="rId7"/>
    <p:sldLayoutId id="2147483673" r:id="rId8"/>
    <p:sldLayoutId id="2147483692" r:id="rId9"/>
    <p:sldLayoutId id="2147483693" r:id="rId10"/>
    <p:sldLayoutId id="2147483697" r:id="rId11"/>
    <p:sldLayoutId id="2147483698" r:id="rId12"/>
    <p:sldLayoutId id="2147483699" r:id="rId13"/>
    <p:sldLayoutId id="214748370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ctrTitle"/>
          </p:nvPr>
        </p:nvSpPr>
        <p:spPr>
          <a:xfrm>
            <a:off x="1039975" y="1338355"/>
            <a:ext cx="70641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Trabalho Prático</a:t>
            </a:r>
            <a:endParaRPr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subTitle" idx="1"/>
          </p:nvPr>
        </p:nvSpPr>
        <p:spPr>
          <a:xfrm>
            <a:off x="1039950" y="3384028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" dirty="0"/>
              <a:t>Interpretabilidade e Causalidade</a:t>
            </a:r>
            <a:endParaRPr dirty="0"/>
          </a:p>
        </p:txBody>
      </p:sp>
      <p:sp>
        <p:nvSpPr>
          <p:cNvPr id="2" name="Google Shape;489;p60">
            <a:extLst>
              <a:ext uri="{FF2B5EF4-FFF2-40B4-BE49-F238E27FC236}">
                <a16:creationId xmlns:a16="http://schemas.microsoft.com/office/drawing/2014/main" id="{D02D98D3-D19B-4EF0-1361-D704CAFDC46E}"/>
              </a:ext>
            </a:extLst>
          </p:cNvPr>
          <p:cNvSpPr txBox="1">
            <a:spLocks/>
          </p:cNvSpPr>
          <p:nvPr/>
        </p:nvSpPr>
        <p:spPr>
          <a:xfrm>
            <a:off x="0" y="4797192"/>
            <a:ext cx="2659213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pt-PT" dirty="0"/>
              <a:t>Rafael Antunes nº 55336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/>
      <p:bldP spid="489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80AF809A-9295-20EB-5C17-B7144596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4">
            <a:extLst>
              <a:ext uri="{FF2B5EF4-FFF2-40B4-BE49-F238E27FC236}">
                <a16:creationId xmlns:a16="http://schemas.microsoft.com/office/drawing/2014/main" id="{36815490-98B0-F831-70B2-227FC8D437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do ROAD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3A31E1D4-968E-38B8-9FD0-8E0F4CCE8200}"/>
              </a:ext>
            </a:extLst>
          </p:cNvPr>
          <p:cNvSpPr txBox="1">
            <a:spLocks/>
          </p:cNvSpPr>
          <p:nvPr/>
        </p:nvSpPr>
        <p:spPr>
          <a:xfrm>
            <a:off x="194459" y="1357455"/>
            <a:ext cx="3561859" cy="2923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Modelo e </a:t>
            </a:r>
            <a:r>
              <a:rPr lang="pt-PT" dirty="0" err="1">
                <a:solidFill>
                  <a:schemeClr val="dk1"/>
                </a:solidFill>
                <a:latin typeface="Montserrat" pitchFamily="2" charset="0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usado;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Métodos de Explicação Implementados;</a:t>
            </a:r>
          </a:p>
          <a:p>
            <a:pPr marL="139700">
              <a:spcBef>
                <a:spcPts val="1000"/>
              </a:spcBef>
              <a:buSzPts val="1400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Problemas encontrados com Métodos;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Obstáculo com implementação;</a:t>
            </a:r>
          </a:p>
          <a:p>
            <a:pPr marL="139700">
              <a:buSzPts val="1400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</p:txBody>
      </p:sp>
      <p:pic>
        <p:nvPicPr>
          <p:cNvPr id="4" name="Imagem 3" descr="Uma imagem com texto, mamífero, cão, Raça de cão">
            <a:extLst>
              <a:ext uri="{FF2B5EF4-FFF2-40B4-BE49-F238E27FC236}">
                <a16:creationId xmlns:a16="http://schemas.microsoft.com/office/drawing/2014/main" id="{283AE2F3-F69F-9A18-EB84-5547DEC8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18" y="1017725"/>
            <a:ext cx="2077706" cy="1902175"/>
          </a:xfrm>
          <a:prstGeom prst="rect">
            <a:avLst/>
          </a:prstGeom>
        </p:spPr>
      </p:pic>
      <p:pic>
        <p:nvPicPr>
          <p:cNvPr id="7" name="Imagem 6" descr="Uma imagem com texto, mamífero, cão, Raça de cão&#10;&#10;Os conteúdos gerados por IA podem estar incorretos.">
            <a:extLst>
              <a:ext uri="{FF2B5EF4-FFF2-40B4-BE49-F238E27FC236}">
                <a16:creationId xmlns:a16="http://schemas.microsoft.com/office/drawing/2014/main" id="{A6757493-78D0-6494-3347-5981AAA6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535" y="1017725"/>
            <a:ext cx="2156208" cy="1988916"/>
          </a:xfrm>
          <a:prstGeom prst="rect">
            <a:avLst/>
          </a:prstGeom>
        </p:spPr>
      </p:pic>
      <p:pic>
        <p:nvPicPr>
          <p:cNvPr id="11" name="Imagem 10" descr="Uma imagem com texto, cão, Raça de cão, animal de estimação&#10;&#10;Os conteúdos gerados por IA podem estar incorretos.">
            <a:extLst>
              <a:ext uri="{FF2B5EF4-FFF2-40B4-BE49-F238E27FC236}">
                <a16:creationId xmlns:a16="http://schemas.microsoft.com/office/drawing/2014/main" id="{42A1C814-E74F-38F8-34A0-73B598354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598" y="2819326"/>
            <a:ext cx="2077705" cy="18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7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08;p82">
            <a:extLst>
              <a:ext uri="{FF2B5EF4-FFF2-40B4-BE49-F238E27FC236}">
                <a16:creationId xmlns:a16="http://schemas.microsoft.com/office/drawing/2014/main" id="{8EB5FD5F-0583-0DEF-A3B4-4B977B0334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6500" y="2340327"/>
            <a:ext cx="40836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ym typeface="Arial"/>
              </a:rPr>
              <a:t>Métrica</a:t>
            </a:r>
            <a:r>
              <a:rPr lang="en" dirty="0"/>
              <a:t> Sensitivity-n</a:t>
            </a:r>
            <a:endParaRPr dirty="0"/>
          </a:p>
        </p:txBody>
      </p:sp>
      <p:sp>
        <p:nvSpPr>
          <p:cNvPr id="7" name="Google Shape;709;p82">
            <a:extLst>
              <a:ext uri="{FF2B5EF4-FFF2-40B4-BE49-F238E27FC236}">
                <a16:creationId xmlns:a16="http://schemas.microsoft.com/office/drawing/2014/main" id="{D0CAC137-005C-C25A-E192-B0DC306FBA59}"/>
              </a:ext>
            </a:extLst>
          </p:cNvPr>
          <p:cNvSpPr txBox="1">
            <a:spLocks/>
          </p:cNvSpPr>
          <p:nvPr/>
        </p:nvSpPr>
        <p:spPr>
          <a:xfrm>
            <a:off x="4346500" y="1362027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000" dirty="0">
                <a:solidFill>
                  <a:schemeClr val="accent1"/>
                </a:solidFill>
                <a:latin typeface="Vidaloka"/>
                <a:sym typeface="Vidaloka"/>
              </a:rPr>
              <a:t>03</a:t>
            </a:r>
          </a:p>
        </p:txBody>
      </p:sp>
      <p:pic>
        <p:nvPicPr>
          <p:cNvPr id="9" name="Imagem 8" descr="Uma imagem com captura de ecrã, quadrado, píxel">
            <a:extLst>
              <a:ext uri="{FF2B5EF4-FFF2-40B4-BE49-F238E27FC236}">
                <a16:creationId xmlns:a16="http://schemas.microsoft.com/office/drawing/2014/main" id="{19A1B54D-C8A2-3112-B67C-F96AAE98C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44" y="1171974"/>
            <a:ext cx="2590802" cy="25908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A9C43046-0CE0-C2EF-BFDE-B364FB3E87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 à Sensitivity-n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AAB89696-835D-A6DB-F959-8059048FFF99}"/>
              </a:ext>
            </a:extLst>
          </p:cNvPr>
          <p:cNvSpPr txBox="1">
            <a:spLocks/>
          </p:cNvSpPr>
          <p:nvPr/>
        </p:nvSpPr>
        <p:spPr>
          <a:xfrm>
            <a:off x="208313" y="1251959"/>
            <a:ext cx="3561859" cy="2639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Problema de avaliações puramente visuais de métodos;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Comparação de métodos diferentes;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Fidelidade das </a:t>
            </a:r>
            <a:r>
              <a:rPr lang="pt-PT" dirty="0" err="1">
                <a:solidFill>
                  <a:schemeClr val="dk1"/>
                </a:solidFill>
                <a:latin typeface="Montserrat" pitchFamily="2" charset="0"/>
              </a:rPr>
              <a:t>features</a:t>
            </a: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de cada método quando ao modelo;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6E18204-1E39-FF4A-E6BB-34D62F637ED3}"/>
              </a:ext>
            </a:extLst>
          </p:cNvPr>
          <p:cNvGrpSpPr/>
          <p:nvPr/>
        </p:nvGrpSpPr>
        <p:grpSpPr>
          <a:xfrm>
            <a:off x="4571975" y="1009431"/>
            <a:ext cx="3399728" cy="3124636"/>
            <a:chOff x="2168870" y="1182613"/>
            <a:chExt cx="3399728" cy="3124636"/>
          </a:xfrm>
        </p:grpSpPr>
        <p:pic>
          <p:nvPicPr>
            <p:cNvPr id="11" name="Imagem 10" descr="Uma imagem com captura de ecrã, Saturação de cores, Azul elétrico, Azul majorelle">
              <a:extLst>
                <a:ext uri="{FF2B5EF4-FFF2-40B4-BE49-F238E27FC236}">
                  <a16:creationId xmlns:a16="http://schemas.microsoft.com/office/drawing/2014/main" id="{36599063-286E-D8C0-5957-179BC2460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9481"/>
            <a:stretch>
              <a:fillRect/>
            </a:stretch>
          </p:blipFill>
          <p:spPr>
            <a:xfrm>
              <a:off x="2168870" y="1182613"/>
              <a:ext cx="2555529" cy="3124636"/>
            </a:xfrm>
            <a:prstGeom prst="rect">
              <a:avLst/>
            </a:prstGeom>
          </p:spPr>
        </p:pic>
        <p:pic>
          <p:nvPicPr>
            <p:cNvPr id="13" name="Imagem 12" descr="Uma imagem com captura de ecrã, Saturação de cores, Azul elétrico, Azul majorelle">
              <a:extLst>
                <a:ext uri="{FF2B5EF4-FFF2-40B4-BE49-F238E27FC236}">
                  <a16:creationId xmlns:a16="http://schemas.microsoft.com/office/drawing/2014/main" id="{0F9335C2-B088-0641-E2A1-EE8BBFDD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99323"/>
            <a:stretch>
              <a:fillRect/>
            </a:stretch>
          </p:blipFill>
          <p:spPr>
            <a:xfrm>
              <a:off x="4671236" y="1729562"/>
              <a:ext cx="106327" cy="2577687"/>
            </a:xfrm>
            <a:prstGeom prst="rect">
              <a:avLst/>
            </a:prstGeom>
          </p:spPr>
        </p:pic>
        <p:pic>
          <p:nvPicPr>
            <p:cNvPr id="12" name="Imagem 11" descr="Uma imagem com captura de ecrã, Saturação de cores, Azul elétrico, Azul majorelle">
              <a:extLst>
                <a:ext uri="{FF2B5EF4-FFF2-40B4-BE49-F238E27FC236}">
                  <a16:creationId xmlns:a16="http://schemas.microsoft.com/office/drawing/2014/main" id="{2A848CF8-8729-CA16-EEBE-07FE677B0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9933" r="50000"/>
            <a:stretch>
              <a:fillRect/>
            </a:stretch>
          </p:blipFill>
          <p:spPr>
            <a:xfrm>
              <a:off x="4725617" y="1182613"/>
              <a:ext cx="842981" cy="31246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05215E9E-9108-FF1A-AAA0-0F3FB714F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2C32554F-201C-5551-8BBC-CA016BEFFF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Funcionamento da Sensitivity-n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A6188767-35EB-2C3C-2C52-38A0A3AB0FF2}"/>
              </a:ext>
            </a:extLst>
          </p:cNvPr>
          <p:cNvSpPr txBox="1">
            <a:spLocks/>
          </p:cNvSpPr>
          <p:nvPr/>
        </p:nvSpPr>
        <p:spPr>
          <a:xfrm>
            <a:off x="204445" y="1337296"/>
            <a:ext cx="3561859" cy="2468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Neutralização de </a:t>
            </a:r>
            <a:r>
              <a:rPr lang="pt-PT" dirty="0" err="1">
                <a:solidFill>
                  <a:schemeClr val="dk1"/>
                </a:solidFill>
                <a:latin typeface="Montserrat" pitchFamily="2" charset="0"/>
              </a:rPr>
              <a:t>features</a:t>
            </a: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importantes;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Correlação com a exatidão do modelo;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Análise da correlação;</a:t>
            </a:r>
          </a:p>
        </p:txBody>
      </p:sp>
      <p:pic>
        <p:nvPicPr>
          <p:cNvPr id="10" name="Imagem 9" descr="Uma imagem com texto, captura de ecrã, quadrado, símbolo&#10;&#10;Os conteúdos gerados por IA podem estar incorretos.">
            <a:extLst>
              <a:ext uri="{FF2B5EF4-FFF2-40B4-BE49-F238E27FC236}">
                <a16:creationId xmlns:a16="http://schemas.microsoft.com/office/drawing/2014/main" id="{A911AD79-6B6B-CF95-B50B-7A11FC5E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19" y="964230"/>
            <a:ext cx="2171286" cy="2468907"/>
          </a:xfrm>
          <a:prstGeom prst="rect">
            <a:avLst/>
          </a:prstGeom>
        </p:spPr>
      </p:pic>
      <p:pic>
        <p:nvPicPr>
          <p:cNvPr id="6" name="Imagem 5" descr="Uma imagem com captura de ecrã, texto, quadrado, Gráficos&#10;&#10;Os conteúdos gerados por IA podem estar incorretos.">
            <a:extLst>
              <a:ext uri="{FF2B5EF4-FFF2-40B4-BE49-F238E27FC236}">
                <a16:creationId xmlns:a16="http://schemas.microsoft.com/office/drawing/2014/main" id="{0104E962-6433-0B54-1766-C73F5152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339" y="2352192"/>
            <a:ext cx="2171286" cy="2470774"/>
          </a:xfrm>
          <a:prstGeom prst="rect">
            <a:avLst/>
          </a:prstGeom>
        </p:spPr>
      </p:pic>
      <p:pic>
        <p:nvPicPr>
          <p:cNvPr id="4" name="Imagem 3" descr="Uma imagem com captura de ecrã, texto, quadrado, píxel&#10;&#10;Os conteúdos gerados por IA podem estar incorretos.">
            <a:extLst>
              <a:ext uri="{FF2B5EF4-FFF2-40B4-BE49-F238E27FC236}">
                <a16:creationId xmlns:a16="http://schemas.microsoft.com/office/drawing/2014/main" id="{3C2177E1-E4E2-28F8-4370-3EA9443AE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788" y="1116805"/>
            <a:ext cx="2184899" cy="24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8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A63A2C64-A4F5-0C1D-5C3A-D301F0D71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F97BF51E-F81C-ABBF-C1C1-33FDA029FC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da Sensitivity-n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CEDD9947-BF29-D7AF-334A-EA2492982140}"/>
              </a:ext>
            </a:extLst>
          </p:cNvPr>
          <p:cNvSpPr txBox="1">
            <a:spLocks/>
          </p:cNvSpPr>
          <p:nvPr/>
        </p:nvSpPr>
        <p:spPr>
          <a:xfrm>
            <a:off x="204445" y="1414270"/>
            <a:ext cx="3561859" cy="2314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Métodos de Explicação usados;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Logica por detrás de implementação personalizada;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Análise mais detalhada;</a:t>
            </a:r>
          </a:p>
        </p:txBody>
      </p:sp>
      <p:pic>
        <p:nvPicPr>
          <p:cNvPr id="7" name="Imagem 6" descr="Uma imagem com captura de ecrã, Saturação de cores, quadrado, texto&#10;&#10;Os conteúdos gerados por IA podem estar incorretos.">
            <a:extLst>
              <a:ext uri="{FF2B5EF4-FFF2-40B4-BE49-F238E27FC236}">
                <a16:creationId xmlns:a16="http://schemas.microsoft.com/office/drawing/2014/main" id="{C90A974A-6482-E439-5109-52A87EAB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675" y="1017237"/>
            <a:ext cx="2373219" cy="2255965"/>
          </a:xfrm>
          <a:prstGeom prst="rect">
            <a:avLst/>
          </a:prstGeom>
        </p:spPr>
      </p:pic>
      <p:pic>
        <p:nvPicPr>
          <p:cNvPr id="12" name="Imagem 11" descr="Uma imagem com captura de ecrã, diagrama, texto, Saturação de cores&#10;&#10;Os conteúdos gerados por IA podem estar incorretos.">
            <a:extLst>
              <a:ext uri="{FF2B5EF4-FFF2-40B4-BE49-F238E27FC236}">
                <a16:creationId xmlns:a16="http://schemas.microsoft.com/office/drawing/2014/main" id="{AA5F65B5-B510-8D1A-4E77-B83F25051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128" y="2571749"/>
            <a:ext cx="2376903" cy="2255965"/>
          </a:xfrm>
          <a:prstGeom prst="rect">
            <a:avLst/>
          </a:prstGeom>
        </p:spPr>
      </p:pic>
      <p:pic>
        <p:nvPicPr>
          <p:cNvPr id="3" name="Imagem 2" descr="Uma imagem com captura de ecrã, diagrama, Saturação de cores, Software gráfico&#10;&#10;Os conteúdos gerados por IA podem estar incorretos.">
            <a:extLst>
              <a:ext uri="{FF2B5EF4-FFF2-40B4-BE49-F238E27FC236}">
                <a16:creationId xmlns:a16="http://schemas.microsoft.com/office/drawing/2014/main" id="{FB951540-AF61-093D-6282-256DAF7B0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336" y="1060593"/>
            <a:ext cx="2373219" cy="225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10CC6834-C6BE-8022-9735-85482E413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79AB7494-82CB-0CF1-13BC-805E320830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da Sensitivity-n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5BF8C9AE-9DBA-28F0-A21B-24B8FFBEA952}"/>
              </a:ext>
            </a:extLst>
          </p:cNvPr>
          <p:cNvSpPr txBox="1">
            <a:spLocks/>
          </p:cNvSpPr>
          <p:nvPr/>
        </p:nvSpPr>
        <p:spPr>
          <a:xfrm>
            <a:off x="204445" y="1414270"/>
            <a:ext cx="3561859" cy="2314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Métodos de Explicação usados;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Logica por detrás de implementação personalizada;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Análise mais detalhada;</a:t>
            </a:r>
          </a:p>
        </p:txBody>
      </p:sp>
      <p:pic>
        <p:nvPicPr>
          <p:cNvPr id="4" name="Imagem 3" descr="Uma imagem com texto, captura de ecrã, Gráfico, file&#10;&#10;Os conteúdos gerados por IA podem estar incorretos.">
            <a:extLst>
              <a:ext uri="{FF2B5EF4-FFF2-40B4-BE49-F238E27FC236}">
                <a16:creationId xmlns:a16="http://schemas.microsoft.com/office/drawing/2014/main" id="{4E64D0C5-29C6-1DFE-353F-708744A2E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10" y="1182933"/>
            <a:ext cx="5079745" cy="30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3267EA48-2214-59F4-4097-25AA2561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8CECECCA-3098-070C-1004-F071B5757F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da Sensitivity-n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394D809F-64DE-C49B-8D3B-42BAF3D99AE0}"/>
              </a:ext>
            </a:extLst>
          </p:cNvPr>
          <p:cNvSpPr txBox="1">
            <a:spLocks/>
          </p:cNvSpPr>
          <p:nvPr/>
        </p:nvSpPr>
        <p:spPr>
          <a:xfrm>
            <a:off x="204445" y="1414270"/>
            <a:ext cx="3561859" cy="2314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Métodos de Explicação usados;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Logica por detrás de implementação personalizada;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Análise mais detalhada;</a:t>
            </a:r>
          </a:p>
        </p:txBody>
      </p:sp>
      <p:pic>
        <p:nvPicPr>
          <p:cNvPr id="4" name="Imagem 3" descr="Uma imagem com texto, captura de ecrã, Gráfico, file&#10;&#10;Os conteúdos gerados por IA podem estar incorretos.">
            <a:extLst>
              <a:ext uri="{FF2B5EF4-FFF2-40B4-BE49-F238E27FC236}">
                <a16:creationId xmlns:a16="http://schemas.microsoft.com/office/drawing/2014/main" id="{B4297DE0-1C1A-A834-F0DC-C65070FA0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10" y="1182933"/>
            <a:ext cx="5079745" cy="3015938"/>
          </a:xfrm>
          <a:prstGeom prst="rect">
            <a:avLst/>
          </a:prstGeom>
        </p:spPr>
      </p:pic>
      <p:pic>
        <p:nvPicPr>
          <p:cNvPr id="3" name="Imagem 2" descr="Uma imagem com texto, Gráfico, file, captura de ecrã&#10;&#10;Os conteúdos gerados por IA podem estar incorretos.">
            <a:extLst>
              <a:ext uri="{FF2B5EF4-FFF2-40B4-BE49-F238E27FC236}">
                <a16:creationId xmlns:a16="http://schemas.microsoft.com/office/drawing/2014/main" id="{4A4C163B-E3C1-FD5E-3F57-E68BC0539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876" y="1182933"/>
            <a:ext cx="5055679" cy="301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2F0D81FB-78BC-3D43-4645-D4592A8B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5E46F1B0-A781-5599-C760-1080BD87BA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da Sensitivity-n (extra)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7D444911-DC83-E0E1-BECF-01D32DFD33A1}"/>
              </a:ext>
            </a:extLst>
          </p:cNvPr>
          <p:cNvSpPr txBox="1">
            <a:spLocks/>
          </p:cNvSpPr>
          <p:nvPr/>
        </p:nvSpPr>
        <p:spPr>
          <a:xfrm>
            <a:off x="204445" y="1166067"/>
            <a:ext cx="3561859" cy="2811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Aplicação da logica a dados tabulares;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Explicação do </a:t>
            </a:r>
            <a:r>
              <a:rPr lang="pt-PT" dirty="0" err="1">
                <a:solidFill>
                  <a:schemeClr val="dk1"/>
                </a:solidFill>
                <a:latin typeface="Montserrat" pitchFamily="2" charset="0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e Modelo;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Utilização do SHAP;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Simplificação da explicação;</a:t>
            </a:r>
          </a:p>
        </p:txBody>
      </p:sp>
      <p:pic>
        <p:nvPicPr>
          <p:cNvPr id="6" name="Imagem 5" descr="Uma imagem com texto, captura de ecrã, diagrama, Gráfico&#10;&#10;Os conteúdos gerados por IA podem estar incorretos.">
            <a:extLst>
              <a:ext uri="{FF2B5EF4-FFF2-40B4-BE49-F238E27FC236}">
                <a16:creationId xmlns:a16="http://schemas.microsoft.com/office/drawing/2014/main" id="{A5B625A7-B3BA-CE45-6481-5428B7B0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771" y="1073143"/>
            <a:ext cx="3561859" cy="2398697"/>
          </a:xfrm>
          <a:prstGeom prst="rect">
            <a:avLst/>
          </a:prstGeom>
        </p:spPr>
      </p:pic>
      <p:pic>
        <p:nvPicPr>
          <p:cNvPr id="4" name="Imagem 3" descr="Uma imagem com texto, Tipo de letra, captura de ecrã&#10;&#10;Os conteúdos gerados por IA podem estar incorretos.">
            <a:extLst>
              <a:ext uri="{FF2B5EF4-FFF2-40B4-BE49-F238E27FC236}">
                <a16:creationId xmlns:a16="http://schemas.microsoft.com/office/drawing/2014/main" id="{44C3603E-E982-22AB-2660-F83705C0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198"/>
          <a:stretch>
            <a:fillRect/>
          </a:stretch>
        </p:blipFill>
        <p:spPr>
          <a:xfrm>
            <a:off x="6643254" y="3364428"/>
            <a:ext cx="1704109" cy="12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65923049-1440-1BF7-0400-F0BDD2305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9B402EC8-ACA1-4EB4-435D-CCDB0B221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da Sensitivity-n (extra)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D005D0D6-6255-8B02-ECAE-E089FA24B47C}"/>
              </a:ext>
            </a:extLst>
          </p:cNvPr>
          <p:cNvSpPr txBox="1">
            <a:spLocks/>
          </p:cNvSpPr>
          <p:nvPr/>
        </p:nvSpPr>
        <p:spPr>
          <a:xfrm>
            <a:off x="204445" y="1166067"/>
            <a:ext cx="3561859" cy="2811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Aplicação da logica a dados tabulares;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Explicação do </a:t>
            </a:r>
            <a:r>
              <a:rPr lang="pt-PT" dirty="0" err="1">
                <a:solidFill>
                  <a:schemeClr val="dk1"/>
                </a:solidFill>
                <a:latin typeface="Montserrat" pitchFamily="2" charset="0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e Modelo;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Utilização do SHAP e conclusões;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Simplificação da explicação;</a:t>
            </a:r>
          </a:p>
        </p:txBody>
      </p:sp>
      <p:pic>
        <p:nvPicPr>
          <p:cNvPr id="3" name="Imagem 2" descr="Uma imagem com texto, captura de ecrã, número, Tipo de letra">
            <a:extLst>
              <a:ext uri="{FF2B5EF4-FFF2-40B4-BE49-F238E27FC236}">
                <a16:creationId xmlns:a16="http://schemas.microsoft.com/office/drawing/2014/main" id="{985DF81D-99FF-6651-AACD-44D1CD54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47" y="1264821"/>
            <a:ext cx="2542067" cy="1636369"/>
          </a:xfrm>
          <a:prstGeom prst="rect">
            <a:avLst/>
          </a:prstGeom>
        </p:spPr>
      </p:pic>
      <p:pic>
        <p:nvPicPr>
          <p:cNvPr id="7" name="Imagem 6" descr="Uma imagem com texto, captura de ecrã, Tipo de letra, número&#10;&#10;Os conteúdos gerados por IA podem estar incorretos.">
            <a:extLst>
              <a:ext uri="{FF2B5EF4-FFF2-40B4-BE49-F238E27FC236}">
                <a16:creationId xmlns:a16="http://schemas.microsoft.com/office/drawing/2014/main" id="{8B4B5AB8-2A54-70A2-771E-1CCC6F32E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657" y="1264022"/>
            <a:ext cx="2542066" cy="1637168"/>
          </a:xfrm>
          <a:prstGeom prst="rect">
            <a:avLst/>
          </a:prstGeom>
        </p:spPr>
      </p:pic>
      <p:pic>
        <p:nvPicPr>
          <p:cNvPr id="11" name="Imagem 10" descr="Uma imagem com texto, captura de ecrã, Tipo de letra, número&#10;&#10;Os conteúdos gerados por IA podem estar incorretos.">
            <a:extLst>
              <a:ext uri="{FF2B5EF4-FFF2-40B4-BE49-F238E27FC236}">
                <a16:creationId xmlns:a16="http://schemas.microsoft.com/office/drawing/2014/main" id="{8ED64C79-4180-AD72-1F2E-1D6C3A709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545" y="2975761"/>
            <a:ext cx="2488938" cy="163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6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440AC47C-58BE-E763-789B-B4EB6E0C0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FEB9C9EA-6C44-A41E-8EE3-0D412251E2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da Sensitivity-n (extra)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7E057BC6-2BDD-FC52-2895-A55434302AE4}"/>
              </a:ext>
            </a:extLst>
          </p:cNvPr>
          <p:cNvSpPr txBox="1">
            <a:spLocks/>
          </p:cNvSpPr>
          <p:nvPr/>
        </p:nvSpPr>
        <p:spPr>
          <a:xfrm>
            <a:off x="204445" y="1166067"/>
            <a:ext cx="3561859" cy="2811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Aplicação da logica a dados tabulares;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Explicação do </a:t>
            </a:r>
            <a:r>
              <a:rPr lang="pt-PT" dirty="0" err="1">
                <a:solidFill>
                  <a:schemeClr val="dk1"/>
                </a:solidFill>
                <a:latin typeface="Montserrat" pitchFamily="2" charset="0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e Modelo;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Utilização do SHAP e conclusões;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Simplificação da explicação;</a:t>
            </a:r>
          </a:p>
        </p:txBody>
      </p:sp>
      <p:pic>
        <p:nvPicPr>
          <p:cNvPr id="4" name="Imagem 3" descr="Uma imagem com texto, captura de ecrã, Tipo de letra, número&#10;&#10;Os conteúdos gerados por IA podem estar incorretos.">
            <a:extLst>
              <a:ext uri="{FF2B5EF4-FFF2-40B4-BE49-F238E27FC236}">
                <a16:creationId xmlns:a16="http://schemas.microsoft.com/office/drawing/2014/main" id="{FB442C65-39B4-63B8-5764-0D9488248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678" y="2790583"/>
            <a:ext cx="2407906" cy="1557130"/>
          </a:xfrm>
          <a:prstGeom prst="rect">
            <a:avLst/>
          </a:prstGeom>
        </p:spPr>
      </p:pic>
      <p:pic>
        <p:nvPicPr>
          <p:cNvPr id="6" name="Imagem 5" descr="Uma imagem com texto, captura de ecrã, Tipo de letra, número&#10;&#10;Os conteúdos gerados por IA podem estar incorretos.">
            <a:extLst>
              <a:ext uri="{FF2B5EF4-FFF2-40B4-BE49-F238E27FC236}">
                <a16:creationId xmlns:a16="http://schemas.microsoft.com/office/drawing/2014/main" id="{6BEB5C48-B10C-A077-99C9-89F65D77D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158" y="1166067"/>
            <a:ext cx="2542066" cy="1569633"/>
          </a:xfrm>
          <a:prstGeom prst="rect">
            <a:avLst/>
          </a:prstGeom>
        </p:spPr>
      </p:pic>
      <p:pic>
        <p:nvPicPr>
          <p:cNvPr id="13" name="Imagem 12" descr="Uma imagem com texto, captura de ecrã, Tipo de letra, número&#10;&#10;Os conteúdos gerados por IA podem estar incorretos.">
            <a:extLst>
              <a:ext uri="{FF2B5EF4-FFF2-40B4-BE49-F238E27FC236}">
                <a16:creationId xmlns:a16="http://schemas.microsoft.com/office/drawing/2014/main" id="{DD89F2F5-2510-529F-CA43-7830E5C4D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892" y="1161300"/>
            <a:ext cx="2407906" cy="15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3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18" name="Google Shape;518;p63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19" name="Google Shape;519;p63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0" name="Google Shape;520;p63"/>
          <p:cNvSpPr txBox="1">
            <a:spLocks noGrp="1"/>
          </p:cNvSpPr>
          <p:nvPr>
            <p:ph type="title" idx="4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21" name="Google Shape;521;p63"/>
          <p:cNvSpPr txBox="1">
            <a:spLocks noGrp="1"/>
          </p:cNvSpPr>
          <p:nvPr>
            <p:ph type="title" idx="13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title" idx="2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23" name="Google Shape;523;p63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Company</a:t>
            </a:r>
            <a:endParaRPr/>
          </a:p>
        </p:txBody>
      </p:sp>
      <p:sp>
        <p:nvSpPr>
          <p:cNvPr id="524" name="Google Shape;524;p63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5" name="Google Shape;525;p63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526" name="Google Shape;526;p63"/>
          <p:cNvSpPr txBox="1">
            <a:spLocks noGrp="1"/>
          </p:cNvSpPr>
          <p:nvPr>
            <p:ph type="title" idx="7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7" name="Google Shape;527;p63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28" name="Google Shape;528;p63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29" name="Google Shape;529;p63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views</a:t>
            </a:r>
            <a:endParaRPr/>
          </a:p>
        </p:txBody>
      </p:sp>
      <p:sp>
        <p:nvSpPr>
          <p:cNvPr id="530" name="Google Shape;530;p63"/>
          <p:cNvSpPr txBox="1">
            <a:spLocks noGrp="1"/>
          </p:cNvSpPr>
          <p:nvPr>
            <p:ph type="title" idx="16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31" name="Google Shape;531;p63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32" name="Google Shape;532;p63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plan</a:t>
            </a:r>
            <a:endParaRPr/>
          </a:p>
        </p:txBody>
      </p:sp>
      <p:sp>
        <p:nvSpPr>
          <p:cNvPr id="533" name="Google Shape;533;p63"/>
          <p:cNvSpPr txBox="1">
            <a:spLocks noGrp="1"/>
          </p:cNvSpPr>
          <p:nvPr>
            <p:ph type="title" idx="19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the topic of the section here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20CB9B7C-D1A6-EC35-DC0B-EBC78068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74D5F592-7AA8-00F9-0575-0AC42379F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da Sensitivity-n (extra)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2D85813C-DA1A-8133-47C9-BCBEDD8FF799}"/>
              </a:ext>
            </a:extLst>
          </p:cNvPr>
          <p:cNvSpPr txBox="1">
            <a:spLocks/>
          </p:cNvSpPr>
          <p:nvPr/>
        </p:nvSpPr>
        <p:spPr>
          <a:xfrm>
            <a:off x="204445" y="1166067"/>
            <a:ext cx="3561859" cy="2811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Aplicação da logica a dados tabulares;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Explicação do </a:t>
            </a:r>
            <a:r>
              <a:rPr lang="pt-PT" dirty="0" err="1">
                <a:solidFill>
                  <a:schemeClr val="dk1"/>
                </a:solidFill>
                <a:latin typeface="Montserrat" pitchFamily="2" charset="0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e Modelo;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Utilização do SHAP e conclusões;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Simplificação da explicação;</a:t>
            </a:r>
          </a:p>
        </p:txBody>
      </p:sp>
      <p:pic>
        <p:nvPicPr>
          <p:cNvPr id="3" name="Imagem 2" descr="Uma imagem com texto, captura de ecrã, Tipo de letra, número&#10;&#10;Os conteúdos gerados por IA podem estar incorretos.">
            <a:extLst>
              <a:ext uri="{FF2B5EF4-FFF2-40B4-BE49-F238E27FC236}">
                <a16:creationId xmlns:a16="http://schemas.microsoft.com/office/drawing/2014/main" id="{E5AB6685-822B-5B49-D483-F6554BA1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503" y="1354164"/>
            <a:ext cx="3327224" cy="2435170"/>
          </a:xfrm>
          <a:prstGeom prst="rect">
            <a:avLst/>
          </a:prstGeom>
        </p:spPr>
      </p:pic>
      <p:pic>
        <p:nvPicPr>
          <p:cNvPr id="5" name="Imagem 4" descr="Uma imagem com texto, Tipo de letra, captura de ecrã&#10;&#10;Os conteúdos gerados por IA podem estar incorretos.">
            <a:extLst>
              <a:ext uri="{FF2B5EF4-FFF2-40B4-BE49-F238E27FC236}">
                <a16:creationId xmlns:a16="http://schemas.microsoft.com/office/drawing/2014/main" id="{3FEB4B7F-966F-CD49-A1CC-6661C289B9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198"/>
          <a:stretch>
            <a:fillRect/>
          </a:stretch>
        </p:blipFill>
        <p:spPr>
          <a:xfrm>
            <a:off x="7301345" y="1926274"/>
            <a:ext cx="1704109" cy="12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9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>
          <a:extLst>
            <a:ext uri="{FF2B5EF4-FFF2-40B4-BE49-F238E27FC236}">
              <a16:creationId xmlns:a16="http://schemas.microsoft.com/office/drawing/2014/main" id="{20A23979-4EE5-4F7E-975B-9218911EE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4;p84">
            <a:extLst>
              <a:ext uri="{FF2B5EF4-FFF2-40B4-BE49-F238E27FC236}">
                <a16:creationId xmlns:a16="http://schemas.microsoft.com/office/drawing/2014/main" id="{FC72C110-EAFB-FB26-43EA-7E331A4BC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Implementação da Sensitivity-n (extra)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88739420-26F8-328C-0671-DA1880314DE2}"/>
              </a:ext>
            </a:extLst>
          </p:cNvPr>
          <p:cNvSpPr txBox="1">
            <a:spLocks/>
          </p:cNvSpPr>
          <p:nvPr/>
        </p:nvSpPr>
        <p:spPr>
          <a:xfrm>
            <a:off x="204445" y="1166067"/>
            <a:ext cx="3561859" cy="2811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Aplicação da logica a dados tabulares;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Explicação do </a:t>
            </a:r>
            <a:r>
              <a:rPr lang="pt-PT" dirty="0" err="1">
                <a:solidFill>
                  <a:schemeClr val="dk1"/>
                </a:solidFill>
                <a:latin typeface="Montserrat" pitchFamily="2" charset="0"/>
              </a:rPr>
              <a:t>Dataset</a:t>
            </a: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e Modelo;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Utilização do SHAP e conclusões;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Simplificação da explicação;</a:t>
            </a:r>
          </a:p>
        </p:txBody>
      </p:sp>
      <p:pic>
        <p:nvPicPr>
          <p:cNvPr id="4" name="Imagem 3" descr="Uma imagem com texto, file, Gráfico, diagrama&#10;&#10;Os conteúdos gerados por IA podem estar incorretos.">
            <a:extLst>
              <a:ext uri="{FF2B5EF4-FFF2-40B4-BE49-F238E27FC236}">
                <a16:creationId xmlns:a16="http://schemas.microsoft.com/office/drawing/2014/main" id="{3796A40C-9EC8-3E54-6BE2-F58AC40F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89" y="1102068"/>
            <a:ext cx="4678740" cy="29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8;p82">
            <a:extLst>
              <a:ext uri="{FF2B5EF4-FFF2-40B4-BE49-F238E27FC236}">
                <a16:creationId xmlns:a16="http://schemas.microsoft.com/office/drawing/2014/main" id="{55ABA26F-9698-754C-F3EB-23A0AE97247A}"/>
              </a:ext>
            </a:extLst>
          </p:cNvPr>
          <p:cNvSpPr txBox="1">
            <a:spLocks/>
          </p:cNvSpPr>
          <p:nvPr/>
        </p:nvSpPr>
        <p:spPr>
          <a:xfrm>
            <a:off x="4346500" y="2408334"/>
            <a:ext cx="40836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3500" dirty="0">
                <a:sym typeface="Arial"/>
              </a:rPr>
              <a:t>Conclusão</a:t>
            </a:r>
            <a:endParaRPr lang="pt-PT" dirty="0"/>
          </a:p>
        </p:txBody>
      </p:sp>
      <p:sp>
        <p:nvSpPr>
          <p:cNvPr id="5" name="Google Shape;709;p82">
            <a:extLst>
              <a:ext uri="{FF2B5EF4-FFF2-40B4-BE49-F238E27FC236}">
                <a16:creationId xmlns:a16="http://schemas.microsoft.com/office/drawing/2014/main" id="{B7A75216-0E29-7FF7-F5AB-5B0A8E31EA52}"/>
              </a:ext>
            </a:extLst>
          </p:cNvPr>
          <p:cNvSpPr txBox="1">
            <a:spLocks/>
          </p:cNvSpPr>
          <p:nvPr/>
        </p:nvSpPr>
        <p:spPr>
          <a:xfrm>
            <a:off x="4346500" y="1430034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000" dirty="0">
                <a:solidFill>
                  <a:schemeClr val="accent1"/>
                </a:solidFill>
                <a:latin typeface="Vidaloka"/>
                <a:sym typeface="Vidaloka"/>
              </a:rPr>
              <a:t>04</a:t>
            </a:r>
          </a:p>
        </p:txBody>
      </p:sp>
      <p:pic>
        <p:nvPicPr>
          <p:cNvPr id="10" name="Imagem 9" descr="Uma imagem com livro, pilha&#10;&#10;Os conteúdos gerados por IA podem estar incorretos.">
            <a:extLst>
              <a:ext uri="{FF2B5EF4-FFF2-40B4-BE49-F238E27FC236}">
                <a16:creationId xmlns:a16="http://schemas.microsoft.com/office/drawing/2014/main" id="{E0E2E8A5-1BCA-6A02-D274-4C489EF65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24" y="823879"/>
            <a:ext cx="2955676" cy="32869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>
          <a:extLst>
            <a:ext uri="{FF2B5EF4-FFF2-40B4-BE49-F238E27FC236}">
              <a16:creationId xmlns:a16="http://schemas.microsoft.com/office/drawing/2014/main" id="{981208F6-07B9-AE8D-1BFD-DF6197C52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4;p84">
            <a:extLst>
              <a:ext uri="{FF2B5EF4-FFF2-40B4-BE49-F238E27FC236}">
                <a16:creationId xmlns:a16="http://schemas.microsoft.com/office/drawing/2014/main" id="{46F400C7-8381-A01D-2E0B-5A60265133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Conclusão</a:t>
            </a:r>
            <a:endParaRPr dirty="0"/>
          </a:p>
        </p:txBody>
      </p:sp>
      <p:sp>
        <p:nvSpPr>
          <p:cNvPr id="3" name="Google Shape;559;p67">
            <a:extLst>
              <a:ext uri="{FF2B5EF4-FFF2-40B4-BE49-F238E27FC236}">
                <a16:creationId xmlns:a16="http://schemas.microsoft.com/office/drawing/2014/main" id="{FD99C7E9-0AD6-5DDB-98B5-56E3166B5051}"/>
              </a:ext>
            </a:extLst>
          </p:cNvPr>
          <p:cNvSpPr txBox="1">
            <a:spLocks/>
          </p:cNvSpPr>
          <p:nvPr/>
        </p:nvSpPr>
        <p:spPr>
          <a:xfrm>
            <a:off x="294500" y="1509556"/>
            <a:ext cx="3561859" cy="2124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Importância de Explicações dos modelos;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Aplicações do ROAD;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Aplicações do </a:t>
            </a:r>
            <a:r>
              <a:rPr lang="pt-PT" dirty="0" err="1">
                <a:solidFill>
                  <a:schemeClr val="dk1"/>
                </a:solidFill>
                <a:latin typeface="Montserrat" pitchFamily="2" charset="0"/>
              </a:rPr>
              <a:t>Sensitivity</a:t>
            </a: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-N;</a:t>
            </a:r>
          </a:p>
        </p:txBody>
      </p:sp>
      <p:pic>
        <p:nvPicPr>
          <p:cNvPr id="6" name="Imagem 5" descr="Uma imagem com texto, Gráfico, file, captura de ecrã&#10;&#10;Os conteúdos gerados por IA podem estar incorretos.">
            <a:extLst>
              <a:ext uri="{FF2B5EF4-FFF2-40B4-BE49-F238E27FC236}">
                <a16:creationId xmlns:a16="http://schemas.microsoft.com/office/drawing/2014/main" id="{1C0A95EE-917F-BBC6-33FE-7F5250C21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004" y="2688684"/>
            <a:ext cx="3169114" cy="1890519"/>
          </a:xfrm>
          <a:prstGeom prst="rect">
            <a:avLst/>
          </a:prstGeom>
        </p:spPr>
      </p:pic>
      <p:pic>
        <p:nvPicPr>
          <p:cNvPr id="7" name="Imagem 6" descr="Uma imagem com texto, file, Gráfico, diagrama&#10;&#10;Os conteúdos gerados por IA podem estar incorretos.">
            <a:extLst>
              <a:ext uri="{FF2B5EF4-FFF2-40B4-BE49-F238E27FC236}">
                <a16:creationId xmlns:a16="http://schemas.microsoft.com/office/drawing/2014/main" id="{C80E3E41-618F-1D48-FDCE-9E6965A5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058" y="1027083"/>
            <a:ext cx="2539353" cy="159531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0A9A4C8F-24C4-9222-FF25-6DEA28C61386}"/>
              </a:ext>
            </a:extLst>
          </p:cNvPr>
          <p:cNvGrpSpPr/>
          <p:nvPr/>
        </p:nvGrpSpPr>
        <p:grpSpPr>
          <a:xfrm>
            <a:off x="3856359" y="1106028"/>
            <a:ext cx="2592932" cy="1516374"/>
            <a:chOff x="4572000" y="1471458"/>
            <a:chExt cx="3762900" cy="2200583"/>
          </a:xfrm>
        </p:grpSpPr>
        <p:pic>
          <p:nvPicPr>
            <p:cNvPr id="9" name="Imagem 8" descr="Uma imagem com mamífero, captura de ecrã, cão, mosaico&#10;&#10;Os conteúdos gerados por IA podem estar incorretos.">
              <a:extLst>
                <a:ext uri="{FF2B5EF4-FFF2-40B4-BE49-F238E27FC236}">
                  <a16:creationId xmlns:a16="http://schemas.microsoft.com/office/drawing/2014/main" id="{14AFDDE1-B54B-AB5A-B6DA-0605F3F0C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0" y="1471459"/>
              <a:ext cx="3762900" cy="2200582"/>
            </a:xfrm>
            <a:prstGeom prst="rect">
              <a:avLst/>
            </a:prstGeom>
          </p:spPr>
        </p:pic>
        <p:pic>
          <p:nvPicPr>
            <p:cNvPr id="11" name="Imagem 10" descr="Uma imagem com texto, captura de ecrã, cão, relva">
              <a:extLst>
                <a:ext uri="{FF2B5EF4-FFF2-40B4-BE49-F238E27FC236}">
                  <a16:creationId xmlns:a16="http://schemas.microsoft.com/office/drawing/2014/main" id="{5F4B9C3B-79B4-E32B-F899-412182ECB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3231" r="3038"/>
            <a:stretch>
              <a:fillRect/>
            </a:stretch>
          </p:blipFill>
          <p:spPr>
            <a:xfrm>
              <a:off x="6292625" y="1471458"/>
              <a:ext cx="1986857" cy="2200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8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>
          <a:extLst>
            <a:ext uri="{FF2B5EF4-FFF2-40B4-BE49-F238E27FC236}">
              <a16:creationId xmlns:a16="http://schemas.microsoft.com/office/drawing/2014/main" id="{B44680B4-632F-CC85-EDE7-18B3543B8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4;p124">
            <a:extLst>
              <a:ext uri="{FF2B5EF4-FFF2-40B4-BE49-F238E27FC236}">
                <a16:creationId xmlns:a16="http://schemas.microsoft.com/office/drawing/2014/main" id="{C6B6BCE3-99FF-0B4E-3A40-8F825DA00975}"/>
              </a:ext>
            </a:extLst>
          </p:cNvPr>
          <p:cNvSpPr txBox="1">
            <a:spLocks/>
          </p:cNvSpPr>
          <p:nvPr/>
        </p:nvSpPr>
        <p:spPr>
          <a:xfrm>
            <a:off x="2832900" y="2110350"/>
            <a:ext cx="347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Vidaloka"/>
              <a:buNone/>
              <a:defRPr sz="4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7000" dirty="0"/>
              <a:t>Fim</a:t>
            </a:r>
          </a:p>
        </p:txBody>
      </p:sp>
    </p:spTree>
    <p:extLst>
      <p:ext uri="{BB962C8B-B14F-4D97-AF65-F5344CB8AC3E}">
        <p14:creationId xmlns:p14="http://schemas.microsoft.com/office/powerpoint/2010/main" val="93044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>
            <a:spLocks noGrp="1"/>
          </p:cNvSpPr>
          <p:nvPr>
            <p:ph type="title"/>
          </p:nvPr>
        </p:nvSpPr>
        <p:spPr>
          <a:xfrm>
            <a:off x="-393600" y="2511800"/>
            <a:ext cx="49656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586" name="Google Shape;586;p71"/>
          <p:cNvSpPr txBox="1">
            <a:spLocks noGrp="1"/>
          </p:cNvSpPr>
          <p:nvPr>
            <p:ph type="title" idx="2"/>
          </p:nvPr>
        </p:nvSpPr>
        <p:spPr>
          <a:xfrm>
            <a:off x="2921000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 descr="Uma imagem com texto, círculo, cartão de visita, captura de ecrã&#10;&#10;Os conteúdos gerados por IA podem estar incorretos.">
            <a:extLst>
              <a:ext uri="{FF2B5EF4-FFF2-40B4-BE49-F238E27FC236}">
                <a16:creationId xmlns:a16="http://schemas.microsoft.com/office/drawing/2014/main" id="{84899390-BB1B-A33E-905C-6767D6FF3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400" y="1810717"/>
            <a:ext cx="3739926" cy="25154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815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dirty="0"/>
              <a:t>O Problema da "Caixa Negra" e XAI</a:t>
            </a:r>
            <a:endParaRPr dirty="0"/>
          </a:p>
        </p:txBody>
      </p:sp>
      <p:pic>
        <p:nvPicPr>
          <p:cNvPr id="5" name="Imagem 4" descr="Uma imagem com diagrama, file, Esquema, captura de ecrã&#10;&#10;Os conteúdos gerados por IA podem estar incorretos.">
            <a:extLst>
              <a:ext uri="{FF2B5EF4-FFF2-40B4-BE49-F238E27FC236}">
                <a16:creationId xmlns:a16="http://schemas.microsoft.com/office/drawing/2014/main" id="{B3EFF3B8-47CD-F32C-F43D-3E5B77CB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518" y="1817199"/>
            <a:ext cx="5179078" cy="1509102"/>
          </a:xfrm>
          <a:prstGeom prst="rect">
            <a:avLst/>
          </a:prstGeom>
        </p:spPr>
      </p:pic>
      <p:sp>
        <p:nvSpPr>
          <p:cNvPr id="6" name="Google Shape;559;p67">
            <a:extLst>
              <a:ext uri="{FF2B5EF4-FFF2-40B4-BE49-F238E27FC236}">
                <a16:creationId xmlns:a16="http://schemas.microsoft.com/office/drawing/2014/main" id="{011673CF-0A39-205C-9CEA-F3BFE041EF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2168" y="1304064"/>
            <a:ext cx="3431825" cy="253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Modelos Complexos são difíceis de visualizar sem métodos;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A partir de métodos de interpretabilidade é possível visualizar;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pt-PT" dirty="0">
                <a:solidFill>
                  <a:schemeClr val="dk1"/>
                </a:solidFill>
              </a:rPr>
              <a:t>Métodos explicitamente visíveis podem ser subjetivos.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FC2252B2-0E70-8548-1184-DF1BF180B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>
            <a:extLst>
              <a:ext uri="{FF2B5EF4-FFF2-40B4-BE49-F238E27FC236}">
                <a16:creationId xmlns:a16="http://schemas.microsoft.com/office/drawing/2014/main" id="{13DA08CF-9227-DB65-E148-226588683F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815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dirty="0"/>
              <a:t>O Problema da "Caixa Negra" e XAI</a:t>
            </a:r>
            <a:endParaRPr dirty="0"/>
          </a:p>
        </p:txBody>
      </p:sp>
      <p:sp>
        <p:nvSpPr>
          <p:cNvPr id="6" name="Google Shape;559;p67">
            <a:extLst>
              <a:ext uri="{FF2B5EF4-FFF2-40B4-BE49-F238E27FC236}">
                <a16:creationId xmlns:a16="http://schemas.microsoft.com/office/drawing/2014/main" id="{9E8F6C3F-2CD9-378D-BF86-8D834B19AE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2168" y="1304063"/>
            <a:ext cx="3431825" cy="253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Modelos Complexos são difíceis de visualizar sem métodos;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A partir de métodos de interpretabilidade é possível visualizar;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pt-PT" dirty="0">
                <a:solidFill>
                  <a:schemeClr val="dk1"/>
                </a:solidFill>
              </a:rPr>
              <a:t>Métodos explicitamente visíveis podem ser subjetivos.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26" name="Picture 2" descr="Visualizing representations of Outputs/Activations of each CNN layer -  GeeksforGeeks">
            <a:extLst>
              <a:ext uri="{FF2B5EF4-FFF2-40B4-BE49-F238E27FC236}">
                <a16:creationId xmlns:a16="http://schemas.microsoft.com/office/drawing/2014/main" id="{8424898D-BBFC-C0BC-FFBF-C3A919CE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55" y="1065526"/>
            <a:ext cx="3037446" cy="301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28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>
          <a:extLst>
            <a:ext uri="{FF2B5EF4-FFF2-40B4-BE49-F238E27FC236}">
              <a16:creationId xmlns:a16="http://schemas.microsoft.com/office/drawing/2014/main" id="{256B920D-0DF9-21CF-EF58-0E06FA7E5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>
            <a:extLst>
              <a:ext uri="{FF2B5EF4-FFF2-40B4-BE49-F238E27FC236}">
                <a16:creationId xmlns:a16="http://schemas.microsoft.com/office/drawing/2014/main" id="{BAD85F80-96E5-9770-192B-65DFFC554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445025"/>
            <a:ext cx="588153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PT" dirty="0"/>
              <a:t>O Problema da "Caixa Negra" e XAI</a:t>
            </a:r>
            <a:endParaRPr dirty="0"/>
          </a:p>
        </p:txBody>
      </p:sp>
      <p:sp>
        <p:nvSpPr>
          <p:cNvPr id="6" name="Google Shape;559;p67">
            <a:extLst>
              <a:ext uri="{FF2B5EF4-FFF2-40B4-BE49-F238E27FC236}">
                <a16:creationId xmlns:a16="http://schemas.microsoft.com/office/drawing/2014/main" id="{4EC30E6F-0B12-9572-7B57-5D907D5A62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2168" y="1304063"/>
            <a:ext cx="3431825" cy="2535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Modelos Complexos são difíceis de visualizar sem métodos;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A partir de métodos de interpretabilidade é possível visualizar;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pt-PT" dirty="0">
                <a:solidFill>
                  <a:schemeClr val="dk1"/>
                </a:solidFill>
              </a:rPr>
              <a:t>Métodos explicitamente visíveis podem ser subjetivos.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2050" name="Picture 2" descr="New Grad-CAM with Integrated Gradients | AI-SCHOLAR | AI: (Artificial  Intelligence) Articles and technical information media">
            <a:extLst>
              <a:ext uri="{FF2B5EF4-FFF2-40B4-BE49-F238E27FC236}">
                <a16:creationId xmlns:a16="http://schemas.microsoft.com/office/drawing/2014/main" id="{C1099A86-A132-CD02-C8D4-FD7FBB39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366" y="1113858"/>
            <a:ext cx="4798049" cy="291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2"/>
          <p:cNvSpPr txBox="1">
            <a:spLocks noGrp="1"/>
          </p:cNvSpPr>
          <p:nvPr>
            <p:ph type="title"/>
          </p:nvPr>
        </p:nvSpPr>
        <p:spPr>
          <a:xfrm>
            <a:off x="4346500" y="2319544"/>
            <a:ext cx="40836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Métrica ROAD</a:t>
            </a:r>
            <a:endParaRPr dirty="0"/>
          </a:p>
        </p:txBody>
      </p:sp>
      <p:sp>
        <p:nvSpPr>
          <p:cNvPr id="709" name="Google Shape;709;p82"/>
          <p:cNvSpPr txBox="1">
            <a:spLocks noGrp="1"/>
          </p:cNvSpPr>
          <p:nvPr>
            <p:ph type="title" idx="2"/>
          </p:nvPr>
        </p:nvSpPr>
        <p:spPr>
          <a:xfrm>
            <a:off x="4346500" y="1339979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" name="Imagem 4" descr="Uma imagem com relva, captura de ecrã, píxel&#10;&#10;Os conteúdos gerados por IA podem estar incorretos.">
            <a:extLst>
              <a:ext uri="{FF2B5EF4-FFF2-40B4-BE49-F238E27FC236}">
                <a16:creationId xmlns:a16="http://schemas.microsoft.com/office/drawing/2014/main" id="{FF31C190-F94B-FC0B-D9C4-AF28512B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8" y="1012702"/>
            <a:ext cx="3200280" cy="29093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 ao ROAD</a:t>
            </a:r>
            <a:endParaRPr dirty="0"/>
          </a:p>
        </p:txBody>
      </p:sp>
      <p:pic>
        <p:nvPicPr>
          <p:cNvPr id="6" name="Imagem 5" descr="Uma imagem com mamífero, captura de ecrã, cão, mosaico&#10;&#10;Os conteúdos gerados por IA podem estar incorretos.">
            <a:extLst>
              <a:ext uri="{FF2B5EF4-FFF2-40B4-BE49-F238E27FC236}">
                <a16:creationId xmlns:a16="http://schemas.microsoft.com/office/drawing/2014/main" id="{B321F548-154C-2C1D-317C-85B1F683F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75" y="1471458"/>
            <a:ext cx="3762900" cy="2200582"/>
          </a:xfrm>
          <a:prstGeom prst="rect">
            <a:avLst/>
          </a:prstGeom>
        </p:spPr>
      </p:pic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B60A3996-7E5E-60B6-A616-8E3FEFE067FB}"/>
              </a:ext>
            </a:extLst>
          </p:cNvPr>
          <p:cNvSpPr txBox="1">
            <a:spLocks/>
          </p:cNvSpPr>
          <p:nvPr/>
        </p:nvSpPr>
        <p:spPr>
          <a:xfrm>
            <a:off x="194459" y="1672071"/>
            <a:ext cx="3431825" cy="1799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Método ROAR;</a:t>
            </a:r>
          </a:p>
          <a:p>
            <a:pPr marL="139700">
              <a:spcBef>
                <a:spcPts val="1000"/>
              </a:spcBef>
              <a:buSzPts val="1400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Complexidade computacional;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Problemas inerentes;</a:t>
            </a:r>
          </a:p>
          <a:p>
            <a:pPr marL="139700">
              <a:buSzPts val="1400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>
          <a:extLst>
            <a:ext uri="{FF2B5EF4-FFF2-40B4-BE49-F238E27FC236}">
              <a16:creationId xmlns:a16="http://schemas.microsoft.com/office/drawing/2014/main" id="{5139C43F-015C-E7AC-E0C8-26619FB1A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4">
            <a:extLst>
              <a:ext uri="{FF2B5EF4-FFF2-40B4-BE49-F238E27FC236}">
                <a16:creationId xmlns:a16="http://schemas.microsoft.com/office/drawing/2014/main" id="{721120C5-0562-38C2-4F5B-4A5EC8560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Funcionamento do ROAD</a:t>
            </a:r>
            <a:endParaRPr dirty="0"/>
          </a:p>
        </p:txBody>
      </p:sp>
      <p:sp>
        <p:nvSpPr>
          <p:cNvPr id="9" name="Google Shape;559;p67">
            <a:extLst>
              <a:ext uri="{FF2B5EF4-FFF2-40B4-BE49-F238E27FC236}">
                <a16:creationId xmlns:a16="http://schemas.microsoft.com/office/drawing/2014/main" id="{A3358D95-A0AF-324D-36D8-D06F8D95BCAB}"/>
              </a:ext>
            </a:extLst>
          </p:cNvPr>
          <p:cNvSpPr txBox="1">
            <a:spLocks/>
          </p:cNvSpPr>
          <p:nvPr/>
        </p:nvSpPr>
        <p:spPr>
          <a:xfrm>
            <a:off x="194459" y="1672071"/>
            <a:ext cx="3431825" cy="1799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Método ROAD;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Tipos de Imputação;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  <a:p>
            <a:pPr marL="457200" indent="-317500">
              <a:buSzPts val="1400"/>
              <a:buFont typeface="Arial"/>
              <a:buChar char="●"/>
            </a:pPr>
            <a:r>
              <a:rPr lang="pt-PT" dirty="0">
                <a:solidFill>
                  <a:schemeClr val="dk1"/>
                </a:solidFill>
                <a:latin typeface="Montserrat" pitchFamily="2" charset="0"/>
              </a:rPr>
              <a:t> Problemas resolvidos;</a:t>
            </a:r>
          </a:p>
          <a:p>
            <a:pPr marL="139700">
              <a:buSzPts val="1400"/>
            </a:pPr>
            <a:endParaRPr lang="pt-PT" dirty="0">
              <a:solidFill>
                <a:schemeClr val="dk1"/>
              </a:solidFill>
              <a:latin typeface="Montserrat" pitchFamily="2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81415A5-6B4A-9890-61CD-32F442018349}"/>
              </a:ext>
            </a:extLst>
          </p:cNvPr>
          <p:cNvGrpSpPr/>
          <p:nvPr/>
        </p:nvGrpSpPr>
        <p:grpSpPr>
          <a:xfrm>
            <a:off x="4572000" y="1471458"/>
            <a:ext cx="3762900" cy="2200583"/>
            <a:chOff x="4572000" y="1471458"/>
            <a:chExt cx="3762900" cy="2200583"/>
          </a:xfrm>
        </p:grpSpPr>
        <p:pic>
          <p:nvPicPr>
            <p:cNvPr id="6" name="Imagem 5" descr="Uma imagem com mamífero, captura de ecrã, cão, mosaico&#10;&#10;Os conteúdos gerados por IA podem estar incorretos.">
              <a:extLst>
                <a:ext uri="{FF2B5EF4-FFF2-40B4-BE49-F238E27FC236}">
                  <a16:creationId xmlns:a16="http://schemas.microsoft.com/office/drawing/2014/main" id="{92A969AC-92DC-D14E-0CEE-C95C4B1A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471459"/>
              <a:ext cx="3762900" cy="2200582"/>
            </a:xfrm>
            <a:prstGeom prst="rect">
              <a:avLst/>
            </a:prstGeom>
          </p:spPr>
        </p:pic>
        <p:pic>
          <p:nvPicPr>
            <p:cNvPr id="10" name="Imagem 9" descr="Uma imagem com texto, captura de ecrã, cão, relva">
              <a:extLst>
                <a:ext uri="{FF2B5EF4-FFF2-40B4-BE49-F238E27FC236}">
                  <a16:creationId xmlns:a16="http://schemas.microsoft.com/office/drawing/2014/main" id="{DA38DF37-D47D-50FB-C826-89D424FDC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231" r="3038"/>
            <a:stretch>
              <a:fillRect/>
            </a:stretch>
          </p:blipFill>
          <p:spPr>
            <a:xfrm>
              <a:off x="6292625" y="1471458"/>
              <a:ext cx="1986857" cy="2200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12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501</Words>
  <Application>Microsoft Office PowerPoint</Application>
  <PresentationFormat>Apresentação no Ecrã (16:9)</PresentationFormat>
  <Paragraphs>145</Paragraphs>
  <Slides>24</Slides>
  <Notes>24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9" baseType="lpstr">
      <vt:lpstr>Montserrat</vt:lpstr>
      <vt:lpstr>Merriweather Light</vt:lpstr>
      <vt:lpstr>Vidaloka</vt:lpstr>
      <vt:lpstr>Arial</vt:lpstr>
      <vt:lpstr>Minimalist Business Slides XL by Slidesgo</vt:lpstr>
      <vt:lpstr>Trabalho Prático</vt:lpstr>
      <vt:lpstr>Introduction</vt:lpstr>
      <vt:lpstr>Introdução</vt:lpstr>
      <vt:lpstr>O Problema da "Caixa Negra" e XAI</vt:lpstr>
      <vt:lpstr>O Problema da "Caixa Negra" e XAI</vt:lpstr>
      <vt:lpstr>O Problema da "Caixa Negra" e XAI</vt:lpstr>
      <vt:lpstr>Métrica ROAD</vt:lpstr>
      <vt:lpstr>Introdução ao ROAD</vt:lpstr>
      <vt:lpstr>Funcionamento do ROAD</vt:lpstr>
      <vt:lpstr>Implementação do ROAD</vt:lpstr>
      <vt:lpstr>Métrica Sensitivity-n</vt:lpstr>
      <vt:lpstr>Introdução à Sensitivity-n</vt:lpstr>
      <vt:lpstr>Funcionamento da Sensitivity-n</vt:lpstr>
      <vt:lpstr>Implementação da Sensitivity-n</vt:lpstr>
      <vt:lpstr>Implementação da Sensitivity-n</vt:lpstr>
      <vt:lpstr>Implementação da Sensitivity-n</vt:lpstr>
      <vt:lpstr>Implementação da Sensitivity-n (extra)</vt:lpstr>
      <vt:lpstr>Implementação da Sensitivity-n (extra)</vt:lpstr>
      <vt:lpstr>Implementação da Sensitivity-n (extra)</vt:lpstr>
      <vt:lpstr>Implementação da Sensitivity-n (extra)</vt:lpstr>
      <vt:lpstr>Implementação da Sensitivity-n (extra)</vt:lpstr>
      <vt:lpstr>Apresentação do PowerPoint</vt:lpstr>
      <vt:lpstr>Conclusão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RAFAEL SANTOS SEPANAS ANTUNES</cp:lastModifiedBy>
  <cp:revision>3</cp:revision>
  <dcterms:modified xsi:type="dcterms:W3CDTF">2026-01-08T01:04:50Z</dcterms:modified>
</cp:coreProperties>
</file>